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44F2704-2CC6-4B06-B8A0-4724331EE8E2}">
  <a:tblStyle styleId="{C44F2704-2CC6-4B06-B8A0-4724331EE8E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bb6c96732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bb6c96732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t.ex" TargetMode="External"/><Relationship Id="rId4" Type="http://schemas.openxmlformats.org/officeDocument/2006/relationships/hyperlink" Target="http://t.ex" TargetMode="External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Budget 2026</a:t>
            </a: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29696" y="176275"/>
            <a:ext cx="1623950" cy="1623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" name="Google Shape;60;p14"/>
          <p:cNvGraphicFramePr/>
          <p:nvPr/>
        </p:nvGraphicFramePr>
        <p:xfrm>
          <a:off x="4049900" y="7583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{C44F2704-2CC6-4B06-B8A0-4724331EE8E2}</a:tableStyleId>
              </a:tblPr>
              <a:tblGrid>
                <a:gridCol w="2381675"/>
                <a:gridCol w="23816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Utåtriktade aktiviteter &amp; Medlemsaktiviteter (</a:t>
                      </a:r>
                      <a:r>
                        <a:rPr lang="sv" u="sng">
                          <a:solidFill>
                            <a:schemeClr val="hlink"/>
                          </a:solidFill>
                          <a:hlinkClick r:id="rId3"/>
                        </a:rPr>
                        <a:t>t.ex</a:t>
                      </a:r>
                      <a:r>
                        <a:rPr lang="sv"/>
                        <a:t>. 8 Mars, 1:a Maj, Pride, kulturkvällar)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175 000kr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Inköp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50 000kr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Administration (</a:t>
                      </a:r>
                      <a:r>
                        <a:rPr lang="sv" u="sng">
                          <a:solidFill>
                            <a:schemeClr val="hlink"/>
                          </a:solidFill>
                          <a:hlinkClick r:id="rId4"/>
                        </a:rPr>
                        <a:t>t.ex</a:t>
                      </a:r>
                      <a:r>
                        <a:rPr lang="sv"/>
                        <a:t>. hyra, IT, bredband, banktjänster)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220 000kr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Valfonden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70 000kr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Ung Vänster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120 000kr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Utbildningar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30 000kr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Övrigt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15 000kr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Totalt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680 000kr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</a:tr>
            </a:tbl>
          </a:graphicData>
        </a:graphic>
      </p:graphicFrame>
      <p:graphicFrame>
        <p:nvGraphicFramePr>
          <p:cNvPr id="61" name="Google Shape;61;p14"/>
          <p:cNvGraphicFramePr/>
          <p:nvPr/>
        </p:nvGraphicFramePr>
        <p:xfrm>
          <a:off x="409875" y="15812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{C44F2704-2CC6-4B06-B8A0-4724331EE8E2}</a:tableStyleId>
              </a:tblPr>
              <a:tblGrid>
                <a:gridCol w="1548700"/>
                <a:gridCol w="15487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Partistöd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601 016kr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Partiskatt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62 512kr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Medlemsavgifter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17 889kr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Övrigt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2 576,11kr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Totalt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/>
                        <a:t>683 993,11kr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</a:tr>
            </a:tbl>
          </a:graphicData>
        </a:graphic>
      </p:graphicFrame>
      <p:sp>
        <p:nvSpPr>
          <p:cNvPr id="62" name="Google Shape;62;p14"/>
          <p:cNvSpPr txBox="1"/>
          <p:nvPr/>
        </p:nvSpPr>
        <p:spPr>
          <a:xfrm>
            <a:off x="519325" y="806875"/>
            <a:ext cx="28785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sv" sz="2800">
                <a:solidFill>
                  <a:schemeClr val="dk1"/>
                </a:solidFill>
              </a:rPr>
              <a:t>Inkomster 2025</a:t>
            </a:r>
            <a:endParaRPr b="1" sz="2800">
              <a:solidFill>
                <a:schemeClr val="dk1"/>
              </a:solidFill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5334525" y="142450"/>
            <a:ext cx="2973000" cy="4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sv" sz="2600">
                <a:solidFill>
                  <a:schemeClr val="dk1"/>
                </a:solidFill>
              </a:rPr>
              <a:t>Budget 2026</a:t>
            </a:r>
            <a:endParaRPr b="1" sz="2600">
              <a:solidFill>
                <a:schemeClr val="dk1"/>
              </a:solidFill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425273" y="3714775"/>
            <a:ext cx="1066600" cy="1066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