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b9f8b432c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b9f8b432c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b8d2f5d6e6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b8d2f5d6e6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b8d2f5d6e6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3b8d2f5d6e6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b8d2f5d6e6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b8d2f5d6e6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3b9061daeb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3b9061daeb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3b9f8b432c4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3b9f8b432c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sv"/>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11152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sv"/>
              <a:t>Ekonomisk berättelse </a:t>
            </a:r>
            <a:endParaRPr/>
          </a:p>
          <a:p>
            <a:pPr indent="0" lvl="0" marL="0" rtl="0" algn="ctr">
              <a:spcBef>
                <a:spcPts val="0"/>
              </a:spcBef>
              <a:spcAft>
                <a:spcPts val="0"/>
              </a:spcAft>
              <a:buNone/>
            </a:pPr>
            <a:r>
              <a:rPr lang="sv"/>
              <a:t>2025</a:t>
            </a:r>
            <a:endParaRPr/>
          </a:p>
        </p:txBody>
      </p:sp>
      <p:pic>
        <p:nvPicPr>
          <p:cNvPr id="55" name="Google Shape;55;p13"/>
          <p:cNvPicPr preferRelativeResize="0"/>
          <p:nvPr/>
        </p:nvPicPr>
        <p:blipFill>
          <a:blip r:embed="rId3">
            <a:alphaModFix/>
          </a:blip>
          <a:stretch>
            <a:fillRect/>
          </a:stretch>
        </p:blipFill>
        <p:spPr>
          <a:xfrm>
            <a:off x="3310663" y="2424800"/>
            <a:ext cx="2522675" cy="2522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249475" y="171925"/>
            <a:ext cx="2808000" cy="75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sv"/>
              <a:t>Resultat</a:t>
            </a:r>
            <a:endParaRPr/>
          </a:p>
        </p:txBody>
      </p:sp>
      <p:sp>
        <p:nvSpPr>
          <p:cNvPr id="61" name="Google Shape;61;p14"/>
          <p:cNvSpPr txBox="1"/>
          <p:nvPr>
            <p:ph idx="1" type="body"/>
          </p:nvPr>
        </p:nvSpPr>
        <p:spPr>
          <a:xfrm>
            <a:off x="104300" y="979475"/>
            <a:ext cx="1668000" cy="39837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sv">
                <a:solidFill>
                  <a:schemeClr val="dk1"/>
                </a:solidFill>
              </a:rPr>
              <a:t>Vi fick överskott på: </a:t>
            </a:r>
            <a:r>
              <a:rPr b="1" lang="sv">
                <a:solidFill>
                  <a:schemeClr val="dk1"/>
                </a:solidFill>
              </a:rPr>
              <a:t>109 155,38kr</a:t>
            </a:r>
            <a:endParaRPr>
              <a:solidFill>
                <a:schemeClr val="dk1"/>
              </a:solidFill>
            </a:endParaRPr>
          </a:p>
        </p:txBody>
      </p:sp>
      <p:pic>
        <p:nvPicPr>
          <p:cNvPr id="62" name="Google Shape;62;p14" title="Resultat"/>
          <p:cNvPicPr preferRelativeResize="0"/>
          <p:nvPr/>
        </p:nvPicPr>
        <p:blipFill>
          <a:blip r:embed="rId3">
            <a:alphaModFix/>
          </a:blip>
          <a:stretch>
            <a:fillRect/>
          </a:stretch>
        </p:blipFill>
        <p:spPr>
          <a:xfrm>
            <a:off x="1727675" y="88225"/>
            <a:ext cx="7416324" cy="4585749"/>
          </a:xfrm>
          <a:prstGeom prst="rect">
            <a:avLst/>
          </a:prstGeom>
          <a:noFill/>
          <a:ln>
            <a:noFill/>
          </a:ln>
        </p:spPr>
      </p:pic>
      <p:pic>
        <p:nvPicPr>
          <p:cNvPr id="63" name="Google Shape;63;p14"/>
          <p:cNvPicPr preferRelativeResize="0"/>
          <p:nvPr/>
        </p:nvPicPr>
        <p:blipFill>
          <a:blip r:embed="rId4">
            <a:alphaModFix/>
          </a:blip>
          <a:stretch>
            <a:fillRect/>
          </a:stretch>
        </p:blipFill>
        <p:spPr>
          <a:xfrm>
            <a:off x="410200" y="3780500"/>
            <a:ext cx="1317475" cy="13174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sv"/>
              <a:t>Bokföringsmissar</a:t>
            </a:r>
            <a:endParaRPr/>
          </a:p>
        </p:txBody>
      </p:sp>
      <p:sp>
        <p:nvSpPr>
          <p:cNvPr id="69" name="Google Shape;69;p15"/>
          <p:cNvSpPr txBox="1"/>
          <p:nvPr>
            <p:ph idx="1" type="body"/>
          </p:nvPr>
        </p:nvSpPr>
        <p:spPr>
          <a:xfrm>
            <a:off x="311700" y="1301375"/>
            <a:ext cx="2808000" cy="3142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1200"/>
              </a:spcAft>
              <a:buNone/>
            </a:pPr>
            <a:r>
              <a:rPr lang="sv" sz="1500">
                <a:solidFill>
                  <a:schemeClr val="dk1"/>
                </a:solidFill>
              </a:rPr>
              <a:t>Totalt bokfördes 57 788,22 kr 2025 som egentligen avser 2024. För att slippa öppna en redovisning som är antagen av årsmötet valde vi att redovisa de på detta kalenderår. Styrelsen ska framöver stärka rutinerna kring kostnader som sker i anslutning till nytt år.</a:t>
            </a:r>
            <a:endParaRPr sz="1500">
              <a:solidFill>
                <a:schemeClr val="dk1"/>
              </a:solidFill>
            </a:endParaRPr>
          </a:p>
        </p:txBody>
      </p:sp>
      <p:sp>
        <p:nvSpPr>
          <p:cNvPr id="70" name="Google Shape;70;p15"/>
          <p:cNvSpPr txBox="1"/>
          <p:nvPr/>
        </p:nvSpPr>
        <p:spPr>
          <a:xfrm>
            <a:off x="3222825" y="2103000"/>
            <a:ext cx="5568600" cy="937500"/>
          </a:xfrm>
          <a:prstGeom prst="rect">
            <a:avLst/>
          </a:prstGeom>
          <a:noFill/>
          <a:ln>
            <a:noFill/>
          </a:ln>
        </p:spPr>
        <p:txBody>
          <a:bodyPr anchorCtr="0" anchor="t" bIns="91425" lIns="91425" spcFirstLastPara="1" rIns="91425" wrap="square" tIns="91425">
            <a:noAutofit/>
          </a:bodyPr>
          <a:lstStyle/>
          <a:p>
            <a:pPr indent="0" lvl="0" marL="457200" rtl="0" algn="l">
              <a:spcBef>
                <a:spcPts val="0"/>
              </a:spcBef>
              <a:spcAft>
                <a:spcPts val="0"/>
              </a:spcAft>
              <a:buNone/>
            </a:pPr>
            <a:r>
              <a:rPr lang="sv" sz="1500">
                <a:solidFill>
                  <a:schemeClr val="dk1"/>
                </a:solidFill>
              </a:rPr>
              <a:t>60 000kr skulle lagts in till Ung Vänster enligt budget. År 2025 hann vi stänga innan det gjordes pga en miss. Det belastas på 2026 istället.</a:t>
            </a:r>
            <a:endParaRPr sz="1500">
              <a:solidFill>
                <a:schemeClr val="dk1"/>
              </a:solidFill>
            </a:endParaRPr>
          </a:p>
        </p:txBody>
      </p:sp>
      <p:pic>
        <p:nvPicPr>
          <p:cNvPr id="71" name="Google Shape;71;p15"/>
          <p:cNvPicPr preferRelativeResize="0"/>
          <p:nvPr/>
        </p:nvPicPr>
        <p:blipFill>
          <a:blip r:embed="rId3">
            <a:alphaModFix/>
          </a:blip>
          <a:stretch>
            <a:fillRect/>
          </a:stretch>
        </p:blipFill>
        <p:spPr>
          <a:xfrm>
            <a:off x="7229696" y="176275"/>
            <a:ext cx="1623950" cy="16239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sv" sz="3100"/>
              <a:t>Inkomster</a:t>
            </a:r>
            <a:endParaRPr sz="3100"/>
          </a:p>
        </p:txBody>
      </p:sp>
      <p:sp>
        <p:nvSpPr>
          <p:cNvPr id="77" name="Google Shape;77;p16"/>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v" sz="1500"/>
              <a:t>Störst summa fick vi av partistödet:</a:t>
            </a:r>
            <a:r>
              <a:rPr lang="sv" sz="1500">
                <a:solidFill>
                  <a:schemeClr val="dk1"/>
                </a:solidFill>
                <a:highlight>
                  <a:srgbClr val="6D9EEB"/>
                </a:highlight>
              </a:rPr>
              <a:t> 601 016kr</a:t>
            </a:r>
            <a:endParaRPr sz="1500">
              <a:solidFill>
                <a:schemeClr val="dk1"/>
              </a:solidFill>
              <a:highlight>
                <a:srgbClr val="6D9EEB"/>
              </a:highlight>
            </a:endParaRPr>
          </a:p>
          <a:p>
            <a:pPr indent="0" lvl="0" marL="0" rtl="0" algn="l">
              <a:spcBef>
                <a:spcPts val="1200"/>
              </a:spcBef>
              <a:spcAft>
                <a:spcPts val="0"/>
              </a:spcAft>
              <a:buNone/>
            </a:pPr>
            <a:r>
              <a:rPr lang="sv" sz="1500"/>
              <a:t>Därefter kommer partiskatten:       </a:t>
            </a:r>
            <a:r>
              <a:rPr lang="sv" sz="1500">
                <a:solidFill>
                  <a:schemeClr val="lt1"/>
                </a:solidFill>
                <a:highlight>
                  <a:srgbClr val="E06666"/>
                </a:highlight>
              </a:rPr>
              <a:t>62 512 kr</a:t>
            </a:r>
            <a:endParaRPr sz="1500">
              <a:solidFill>
                <a:schemeClr val="lt1"/>
              </a:solidFill>
              <a:highlight>
                <a:srgbClr val="E06666"/>
              </a:highlight>
            </a:endParaRPr>
          </a:p>
          <a:p>
            <a:pPr indent="0" lvl="0" marL="0" rtl="0" algn="l">
              <a:spcBef>
                <a:spcPts val="1200"/>
              </a:spcBef>
              <a:spcAft>
                <a:spcPts val="0"/>
              </a:spcAft>
              <a:buNone/>
            </a:pPr>
            <a:r>
              <a:rPr lang="sv" sz="1500"/>
              <a:t>Därefter medlemsavgifterna: </a:t>
            </a:r>
            <a:r>
              <a:rPr lang="sv" sz="1500">
                <a:solidFill>
                  <a:schemeClr val="dk1"/>
                </a:solidFill>
                <a:highlight>
                  <a:srgbClr val="93C47D"/>
                </a:highlight>
              </a:rPr>
              <a:t>17 889kr</a:t>
            </a:r>
            <a:endParaRPr sz="1500">
              <a:solidFill>
                <a:schemeClr val="dk1"/>
              </a:solidFill>
              <a:highlight>
                <a:srgbClr val="93C47D"/>
              </a:highlight>
            </a:endParaRPr>
          </a:p>
          <a:p>
            <a:pPr indent="0" lvl="0" marL="0" rtl="0" algn="l">
              <a:spcBef>
                <a:spcPts val="1200"/>
              </a:spcBef>
              <a:spcAft>
                <a:spcPts val="1200"/>
              </a:spcAft>
              <a:buNone/>
            </a:pPr>
            <a:r>
              <a:rPr lang="sv" sz="1500"/>
              <a:t>Och till sist våra gåvor från kulturnatten: </a:t>
            </a:r>
            <a:r>
              <a:rPr lang="sv" sz="1500">
                <a:solidFill>
                  <a:schemeClr val="dk1"/>
                </a:solidFill>
                <a:highlight>
                  <a:srgbClr val="F1C232"/>
                </a:highlight>
              </a:rPr>
              <a:t>2 576,11kr</a:t>
            </a:r>
            <a:endParaRPr sz="1500">
              <a:solidFill>
                <a:schemeClr val="dk1"/>
              </a:solidFill>
              <a:highlight>
                <a:srgbClr val="F1C232"/>
              </a:highlight>
            </a:endParaRPr>
          </a:p>
        </p:txBody>
      </p:sp>
      <p:pic>
        <p:nvPicPr>
          <p:cNvPr id="78" name="Google Shape;78;p16"/>
          <p:cNvPicPr preferRelativeResize="0"/>
          <p:nvPr/>
        </p:nvPicPr>
        <p:blipFill rotWithShape="1">
          <a:blip r:embed="rId3">
            <a:alphaModFix/>
          </a:blip>
          <a:srcRect b="0" l="12937" r="13343" t="0"/>
          <a:stretch/>
        </p:blipFill>
        <p:spPr>
          <a:xfrm>
            <a:off x="3299750" y="142450"/>
            <a:ext cx="5664426" cy="4879025"/>
          </a:xfrm>
          <a:prstGeom prst="rect">
            <a:avLst/>
          </a:prstGeom>
          <a:noFill/>
          <a:ln>
            <a:noFill/>
          </a:ln>
        </p:spPr>
      </p:pic>
      <p:pic>
        <p:nvPicPr>
          <p:cNvPr id="79" name="Google Shape;79;p16"/>
          <p:cNvPicPr preferRelativeResize="0"/>
          <p:nvPr/>
        </p:nvPicPr>
        <p:blipFill>
          <a:blip r:embed="rId4">
            <a:alphaModFix/>
          </a:blip>
          <a:stretch>
            <a:fillRect/>
          </a:stretch>
        </p:blipFill>
        <p:spPr>
          <a:xfrm>
            <a:off x="7858318" y="77325"/>
            <a:ext cx="1105850" cy="11058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0"/>
            <a:ext cx="2808000" cy="75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sv"/>
              <a:t>Lokalkostnader</a:t>
            </a:r>
            <a:endParaRPr/>
          </a:p>
        </p:txBody>
      </p:sp>
      <p:sp>
        <p:nvSpPr>
          <p:cNvPr id="85" name="Google Shape;85;p17"/>
          <p:cNvSpPr txBox="1"/>
          <p:nvPr>
            <p:ph idx="1" type="body"/>
          </p:nvPr>
        </p:nvSpPr>
        <p:spPr>
          <a:xfrm>
            <a:off x="311700" y="686475"/>
            <a:ext cx="2808000" cy="3179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sv" sz="1400"/>
              <a:t>I och med flytten till vår nya partilokal + två bokföringsmissar från 2024 har vi gått över budget på lokalkostnader. Vi har en ökad hyra nu, från ca 22000kr/kvartal till ca 32000kr/kvartal exkl. el och bredband.</a:t>
            </a:r>
            <a:endParaRPr sz="1400"/>
          </a:p>
          <a:p>
            <a:pPr indent="0" lvl="0" marL="0" rtl="0" algn="l">
              <a:spcBef>
                <a:spcPts val="1200"/>
              </a:spcBef>
              <a:spcAft>
                <a:spcPts val="0"/>
              </a:spcAft>
              <a:buNone/>
            </a:pPr>
            <a:r>
              <a:rPr lang="sv" sz="1400"/>
              <a:t>Totalt hade vi lokalkostnader på 175 375,8 kr. Budgeterat hade vi 100 000.</a:t>
            </a:r>
            <a:endParaRPr sz="1400"/>
          </a:p>
          <a:p>
            <a:pPr indent="0" lvl="0" marL="0" rtl="0" algn="l">
              <a:spcBef>
                <a:spcPts val="1200"/>
              </a:spcBef>
              <a:spcAft>
                <a:spcPts val="1200"/>
              </a:spcAft>
              <a:buNone/>
            </a:pPr>
            <a:r>
              <a:rPr lang="sv" sz="1400"/>
              <a:t>Lokalhyra: </a:t>
            </a:r>
            <a:r>
              <a:rPr lang="sv" sz="1400">
                <a:solidFill>
                  <a:schemeClr val="dk1"/>
                </a:solidFill>
                <a:highlight>
                  <a:srgbClr val="6D9EEB"/>
                </a:highlight>
              </a:rPr>
              <a:t>138 695,35</a:t>
            </a:r>
            <a:r>
              <a:rPr lang="sv" sz="1400">
                <a:solidFill>
                  <a:schemeClr val="dk1"/>
                </a:solidFill>
                <a:highlight>
                  <a:srgbClr val="6D9EEB"/>
                </a:highlight>
              </a:rPr>
              <a:t>kr</a:t>
            </a:r>
            <a:br>
              <a:rPr lang="sv" sz="1400"/>
            </a:br>
            <a:r>
              <a:rPr lang="sv" sz="1400"/>
              <a:t>Övriga lokalkostnader:</a:t>
            </a:r>
            <a:r>
              <a:rPr lang="sv" sz="1400">
                <a:highlight>
                  <a:srgbClr val="E06666"/>
                </a:highlight>
              </a:rPr>
              <a:t> </a:t>
            </a:r>
            <a:r>
              <a:rPr lang="sv" sz="1400">
                <a:solidFill>
                  <a:schemeClr val="lt1"/>
                </a:solidFill>
                <a:highlight>
                  <a:srgbClr val="E06666"/>
                </a:highlight>
              </a:rPr>
              <a:t>22 428kr</a:t>
            </a:r>
            <a:br>
              <a:rPr lang="sv" sz="1400"/>
            </a:br>
            <a:r>
              <a:rPr lang="sv" sz="1400"/>
              <a:t>Hyra av anläggningstillgångar: </a:t>
            </a:r>
            <a:r>
              <a:rPr lang="sv" sz="1400">
                <a:solidFill>
                  <a:schemeClr val="dk1"/>
                </a:solidFill>
                <a:highlight>
                  <a:srgbClr val="F1C232"/>
                </a:highlight>
              </a:rPr>
              <a:t>14 252,45kr</a:t>
            </a:r>
            <a:endParaRPr sz="1400">
              <a:solidFill>
                <a:schemeClr val="dk1"/>
              </a:solidFill>
              <a:highlight>
                <a:srgbClr val="F1C232"/>
              </a:highlight>
            </a:endParaRPr>
          </a:p>
        </p:txBody>
      </p:sp>
      <p:pic>
        <p:nvPicPr>
          <p:cNvPr id="86" name="Google Shape;86;p17"/>
          <p:cNvPicPr preferRelativeResize="0"/>
          <p:nvPr/>
        </p:nvPicPr>
        <p:blipFill rotWithShape="1">
          <a:blip r:embed="rId3">
            <a:alphaModFix/>
          </a:blip>
          <a:srcRect b="0" l="11846" r="11823" t="0"/>
          <a:stretch/>
        </p:blipFill>
        <p:spPr>
          <a:xfrm>
            <a:off x="3514325" y="286225"/>
            <a:ext cx="5480700" cy="4439725"/>
          </a:xfrm>
          <a:prstGeom prst="rect">
            <a:avLst/>
          </a:prstGeom>
          <a:noFill/>
          <a:ln>
            <a:noFill/>
          </a:ln>
        </p:spPr>
      </p:pic>
      <p:pic>
        <p:nvPicPr>
          <p:cNvPr id="87" name="Google Shape;87;p17"/>
          <p:cNvPicPr preferRelativeResize="0"/>
          <p:nvPr/>
        </p:nvPicPr>
        <p:blipFill>
          <a:blip r:embed="rId4">
            <a:alphaModFix/>
          </a:blip>
          <a:stretch>
            <a:fillRect/>
          </a:stretch>
        </p:blipFill>
        <p:spPr>
          <a:xfrm>
            <a:off x="7941018" y="66950"/>
            <a:ext cx="1053999" cy="105400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8"/>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sv"/>
              <a:t>Medlemsaktiviteter</a:t>
            </a:r>
            <a:endParaRPr/>
          </a:p>
        </p:txBody>
      </p:sp>
      <p:sp>
        <p:nvSpPr>
          <p:cNvPr id="93" name="Google Shape;93;p18"/>
          <p:cNvSpPr txBox="1"/>
          <p:nvPr>
            <p:ph idx="1" type="body"/>
          </p:nvPr>
        </p:nvSpPr>
        <p:spPr>
          <a:xfrm>
            <a:off x="311700" y="1389600"/>
            <a:ext cx="3099000" cy="3179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sv" sz="1600"/>
              <a:t>Medlemsinriktade aktiviteter gick på </a:t>
            </a:r>
            <a:r>
              <a:rPr b="1" lang="sv" sz="1600"/>
              <a:t>60 973,89kr</a:t>
            </a:r>
            <a:r>
              <a:rPr lang="sv" sz="1600"/>
              <a:t>. Budgeterat hade vi </a:t>
            </a:r>
            <a:r>
              <a:rPr b="1" lang="sv" sz="1600"/>
              <a:t>75 000kr</a:t>
            </a:r>
            <a:r>
              <a:rPr lang="sv" sz="1600"/>
              <a:t>.</a:t>
            </a:r>
            <a:endParaRPr sz="1600"/>
          </a:p>
          <a:p>
            <a:pPr indent="0" lvl="0" marL="0" rtl="0" algn="l">
              <a:spcBef>
                <a:spcPts val="1200"/>
              </a:spcBef>
              <a:spcAft>
                <a:spcPts val="0"/>
              </a:spcAft>
              <a:buNone/>
            </a:pPr>
            <a:r>
              <a:rPr lang="sv" sz="1600"/>
              <a:t>Medlemsinriktade aktiviteter:</a:t>
            </a:r>
            <a:r>
              <a:rPr lang="sv" sz="1600">
                <a:solidFill>
                  <a:schemeClr val="dk1"/>
                </a:solidFill>
                <a:highlight>
                  <a:srgbClr val="6D9EEB"/>
                </a:highlight>
              </a:rPr>
              <a:t> 54 340,89kr</a:t>
            </a:r>
            <a:endParaRPr sz="1600">
              <a:solidFill>
                <a:schemeClr val="dk1"/>
              </a:solidFill>
              <a:highlight>
                <a:srgbClr val="6D9EEB"/>
              </a:highlight>
            </a:endParaRPr>
          </a:p>
          <a:p>
            <a:pPr indent="0" lvl="0" marL="0" rtl="0" algn="l">
              <a:spcBef>
                <a:spcPts val="1200"/>
              </a:spcBef>
              <a:spcAft>
                <a:spcPts val="1200"/>
              </a:spcAft>
              <a:buNone/>
            </a:pPr>
            <a:r>
              <a:rPr lang="sv" sz="1600"/>
              <a:t>Kulturkvällar:</a:t>
            </a:r>
            <a:r>
              <a:rPr lang="sv" sz="1600">
                <a:solidFill>
                  <a:schemeClr val="lt1"/>
                </a:solidFill>
                <a:highlight>
                  <a:srgbClr val="E06666"/>
                </a:highlight>
              </a:rPr>
              <a:t> 6 633kr</a:t>
            </a:r>
            <a:endParaRPr sz="1600">
              <a:solidFill>
                <a:schemeClr val="lt1"/>
              </a:solidFill>
              <a:highlight>
                <a:srgbClr val="E06666"/>
              </a:highlight>
            </a:endParaRPr>
          </a:p>
        </p:txBody>
      </p:sp>
      <p:pic>
        <p:nvPicPr>
          <p:cNvPr id="94" name="Google Shape;94;p18"/>
          <p:cNvPicPr preferRelativeResize="0"/>
          <p:nvPr/>
        </p:nvPicPr>
        <p:blipFill rotWithShape="1">
          <a:blip r:embed="rId3">
            <a:alphaModFix/>
          </a:blip>
          <a:srcRect b="0" l="19687" r="19511" t="0"/>
          <a:stretch/>
        </p:blipFill>
        <p:spPr>
          <a:xfrm>
            <a:off x="3593675" y="65625"/>
            <a:ext cx="4928724" cy="5012251"/>
          </a:xfrm>
          <a:prstGeom prst="rect">
            <a:avLst/>
          </a:prstGeom>
          <a:noFill/>
          <a:ln>
            <a:noFill/>
          </a:ln>
        </p:spPr>
      </p:pic>
      <p:pic>
        <p:nvPicPr>
          <p:cNvPr id="95" name="Google Shape;95;p18"/>
          <p:cNvPicPr preferRelativeResize="0"/>
          <p:nvPr/>
        </p:nvPicPr>
        <p:blipFill>
          <a:blip r:embed="rId4">
            <a:alphaModFix/>
          </a:blip>
          <a:stretch>
            <a:fillRect/>
          </a:stretch>
        </p:blipFill>
        <p:spPr>
          <a:xfrm>
            <a:off x="8010577" y="65625"/>
            <a:ext cx="1019075" cy="10190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sv"/>
              <a:t>Tillgångar</a:t>
            </a:r>
            <a:endParaRPr/>
          </a:p>
        </p:txBody>
      </p:sp>
      <p:sp>
        <p:nvSpPr>
          <p:cNvPr id="101" name="Google Shape;101;p19"/>
          <p:cNvSpPr txBox="1"/>
          <p:nvPr>
            <p:ph idx="1" type="body"/>
          </p:nvPr>
        </p:nvSpPr>
        <p:spPr>
          <a:xfrm>
            <a:off x="311700" y="1389600"/>
            <a:ext cx="5380200" cy="3179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sv" sz="1900">
                <a:solidFill>
                  <a:schemeClr val="dk1"/>
                </a:solidFill>
              </a:rPr>
              <a:t>Eget kapital: </a:t>
            </a:r>
            <a:r>
              <a:rPr lang="sv" sz="1900">
                <a:solidFill>
                  <a:schemeClr val="dk1"/>
                </a:solidFill>
              </a:rPr>
              <a:t>947 551,25kr</a:t>
            </a:r>
            <a:endParaRPr b="1" sz="1900">
              <a:solidFill>
                <a:schemeClr val="dk1"/>
              </a:solidFill>
            </a:endParaRPr>
          </a:p>
        </p:txBody>
      </p:sp>
      <p:pic>
        <p:nvPicPr>
          <p:cNvPr id="102" name="Google Shape;102;p19"/>
          <p:cNvPicPr preferRelativeResize="0"/>
          <p:nvPr/>
        </p:nvPicPr>
        <p:blipFill>
          <a:blip r:embed="rId3">
            <a:alphaModFix/>
          </a:blip>
          <a:stretch>
            <a:fillRect/>
          </a:stretch>
        </p:blipFill>
        <p:spPr>
          <a:xfrm>
            <a:off x="5757963" y="464875"/>
            <a:ext cx="2522675" cy="25226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